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5"/>
  </p:notesMasterIdLst>
  <p:sldIdLst>
    <p:sldId id="256" r:id="rId2"/>
    <p:sldId id="261" r:id="rId3"/>
    <p:sldId id="262" r:id="rId4"/>
    <p:sldId id="263" r:id="rId5"/>
    <p:sldId id="264" r:id="rId6"/>
    <p:sldId id="265" r:id="rId7"/>
    <p:sldId id="266" r:id="rId8"/>
    <p:sldId id="270" r:id="rId9"/>
    <p:sldId id="268" r:id="rId10"/>
    <p:sldId id="257" r:id="rId11"/>
    <p:sldId id="258" r:id="rId12"/>
    <p:sldId id="259" r:id="rId13"/>
    <p:sldId id="26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1708" autoAdjust="0"/>
  </p:normalViewPr>
  <p:slideViewPr>
    <p:cSldViewPr snapToGrid="0" snapToObjects="1">
      <p:cViewPr varScale="1">
        <p:scale>
          <a:sx n="73" d="100"/>
          <a:sy n="73" d="100"/>
        </p:scale>
        <p:origin x="-136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D3E799-0031-EB4A-A0AB-06CCEEA3F313}" type="datetimeFigureOut">
              <a:rPr lang="en-US" smtClean="0"/>
              <a:pPr/>
              <a:t>10/8/10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4B8B14-9513-C041-8AA9-7B5BA73C9F8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en.wikipedia.org/wiki/Engel_v._Vitale%23cite_note-1"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"December 15, 1791 on the vote of Virginia's general Assembly"  Note: on 15 December the Bill of rights became law because on that day the Virginia Senate concurred with earlier votes of the Virginia House to ratify, making the Virginia General Assembly the eleventh (and thus decisive) state to act.</a:t>
            </a:r>
            <a:r>
              <a:rPr lang="en-US" dirty="0" smtClean="0"/>
              <a:t> </a:t>
            </a:r>
            <a:endParaRPr lang="en-US" dirty="0"/>
          </a:p>
        </p:txBody>
      </p:sp>
      <p:sp>
        <p:nvSpPr>
          <p:cNvPr id="4" name="Slide Number Placeholder 3"/>
          <p:cNvSpPr>
            <a:spLocks noGrp="1"/>
          </p:cNvSpPr>
          <p:nvPr>
            <p:ph type="sldNum" sz="quarter" idx="10"/>
          </p:nvPr>
        </p:nvSpPr>
        <p:spPr/>
        <p:txBody>
          <a:bodyPr/>
          <a:lstStyle/>
          <a:p>
            <a:fld id="{8F4B8B14-9513-C041-8AA9-7B5BA73C9F87}"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 the green highlighted text was actually an important substitution suggested by Madison for Mason's original "toleration" language. </a:t>
            </a:r>
            <a:endParaRPr lang="en-US" dirty="0"/>
          </a:p>
        </p:txBody>
      </p:sp>
      <p:sp>
        <p:nvSpPr>
          <p:cNvPr id="4" name="Slide Number Placeholder 3"/>
          <p:cNvSpPr>
            <a:spLocks noGrp="1"/>
          </p:cNvSpPr>
          <p:nvPr>
            <p:ph type="sldNum" sz="quarter" idx="10"/>
          </p:nvPr>
        </p:nvSpPr>
        <p:spPr/>
        <p:txBody>
          <a:bodyPr/>
          <a:lstStyle/>
          <a:p>
            <a:fld id="{8F4B8B14-9513-C041-8AA9-7B5BA73C9F8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significant case on religion with public schools and the first to apply the First Amendment's clauses on religion to the states, via the 14th.  SCOTUS ruled in favor of NJ's use of tax dollars to fund bussing costs to parochial schools.  It used Jefferson's "wall of separation" metaphor, but decided, 5-4, that the NJ law did not breach that wall .</a:t>
            </a:r>
            <a:r>
              <a:rPr lang="en-US" dirty="0" smtClean="0"/>
              <a:t> </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8F4B8B14-9513-C041-8AA9-7B5BA73C9F87}"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a:t>
            </a:r>
            <a:r>
              <a:rPr lang="en-US" baseline="0" dirty="0" smtClean="0"/>
              <a:t> of the Prayer is; </a:t>
            </a:r>
            <a:r>
              <a:rPr lang="en-US" b="1" dirty="0" smtClean="0"/>
              <a:t>"Almighty God, we acknowledge our dependence upon Thee, and beg Thy blessings upon us, our teachers, and our country."</a:t>
            </a:r>
          </a:p>
          <a:p>
            <a:r>
              <a:rPr lang="en-US" dirty="0" smtClean="0"/>
              <a:t>Justice Felix Frankfurter suffered a cerebral stroke that forced him to retire, and Justice Byron White took no part in the case.</a:t>
            </a:r>
            <a:r>
              <a:rPr lang="en-US" baseline="30000" dirty="0" smtClean="0">
                <a:hlinkClick r:id="rId3"/>
              </a:rPr>
              <a:t>[2]</a:t>
            </a:r>
            <a:endParaRPr lang="en-US" dirty="0" smtClean="0"/>
          </a:p>
          <a:p>
            <a:r>
              <a:rPr lang="en-US" dirty="0" smtClean="0"/>
              <a:t>Still</a:t>
            </a:r>
            <a:r>
              <a:rPr lang="en-US" baseline="0" dirty="0" smtClean="0"/>
              <a:t> a controversial decision, some felt the fact it was voluntary made it ok, but </a:t>
            </a:r>
            <a:r>
              <a:rPr lang="en-US" baseline="0" dirty="0" err="1" smtClean="0"/>
              <a:t>supc</a:t>
            </a:r>
            <a:r>
              <a:rPr lang="en-US" baseline="0" dirty="0" smtClean="0"/>
              <a:t> said it wasn’t</a:t>
            </a:r>
          </a:p>
          <a:p>
            <a:r>
              <a:rPr lang="en-US" sz="1200" kern="1200" dirty="0" smtClean="0">
                <a:solidFill>
                  <a:schemeClr val="tx1"/>
                </a:solidFill>
                <a:latin typeface="+mn-lt"/>
                <a:ea typeface="+mn-ea"/>
                <a:cs typeface="+mn-cs"/>
              </a:rPr>
              <a:t>It's significant on its own, but may also help illustrate the shift with the "Lemon Test" and help explain the furor that erupted after </a:t>
            </a:r>
            <a:r>
              <a:rPr lang="en-US" sz="1200" i="1" kern="1200" dirty="0" smtClean="0">
                <a:solidFill>
                  <a:schemeClr val="tx1"/>
                </a:solidFill>
                <a:latin typeface="+mn-lt"/>
                <a:ea typeface="+mn-ea"/>
                <a:cs typeface="+mn-cs"/>
              </a:rPr>
              <a:t>Engel</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Vitale</a:t>
            </a:r>
            <a:r>
              <a:rPr lang="en-US" sz="1200" kern="1200" dirty="0" smtClean="0">
                <a:solidFill>
                  <a:schemeClr val="tx1"/>
                </a:solidFill>
                <a:latin typeface="+mn-lt"/>
                <a:ea typeface="+mn-ea"/>
                <a:cs typeface="+mn-cs"/>
              </a:rPr>
              <a:t> (1963)--which is another landmark case involving prayer in schools and on which JFK made public comments.  </a:t>
            </a:r>
            <a:r>
              <a:rPr lang="en-US" sz="1200" i="1" kern="1200" dirty="0" smtClean="0">
                <a:solidFill>
                  <a:schemeClr val="tx1"/>
                </a:solidFill>
                <a:latin typeface="+mn-lt"/>
                <a:ea typeface="+mn-ea"/>
                <a:cs typeface="+mn-cs"/>
              </a:rPr>
              <a:t>Engel</a:t>
            </a:r>
            <a:r>
              <a:rPr lang="en-US" sz="1200" kern="1200" dirty="0" smtClean="0">
                <a:solidFill>
                  <a:schemeClr val="tx1"/>
                </a:solidFill>
                <a:latin typeface="+mn-lt"/>
                <a:ea typeface="+mn-ea"/>
                <a:cs typeface="+mn-cs"/>
              </a:rPr>
              <a:t> also led to efforts toward a Constitutional amendment to allow prayer ...</a:t>
            </a:r>
          </a:p>
          <a:p>
            <a:endParaRPr lang="en-US" dirty="0"/>
          </a:p>
        </p:txBody>
      </p:sp>
      <p:sp>
        <p:nvSpPr>
          <p:cNvPr id="4" name="Slide Number Placeholder 3"/>
          <p:cNvSpPr>
            <a:spLocks noGrp="1"/>
          </p:cNvSpPr>
          <p:nvPr>
            <p:ph type="sldNum" sz="quarter" idx="10"/>
          </p:nvPr>
        </p:nvSpPr>
        <p:spPr/>
        <p:txBody>
          <a:bodyPr/>
          <a:lstStyle/>
          <a:p>
            <a:fld id="{55638B9B-AB4F-114B-9316-7475EB19896E}"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55638B9B-AB4F-114B-9316-7475EB19896E}"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638B9B-AB4F-114B-9316-7475EB19896E}"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7DE274-12B5-9E4E-A44D-06DEE5A34A09}" type="datetimeFigureOut">
              <a:rPr lang="en-US" smtClean="0"/>
              <a:pPr/>
              <a:t>10/8/10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DE274-12B5-9E4E-A44D-06DEE5A34A09}" type="datetimeFigureOut">
              <a:rPr lang="en-US" smtClean="0"/>
              <a:pPr/>
              <a:t>10/8/10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DE274-12B5-9E4E-A44D-06DEE5A34A09}" type="datetimeFigureOut">
              <a:rPr lang="en-US" smtClean="0"/>
              <a:pPr/>
              <a:t>10/8/10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DE274-12B5-9E4E-A44D-06DEE5A34A09}" type="datetimeFigureOut">
              <a:rPr lang="en-US" smtClean="0"/>
              <a:pPr/>
              <a:t>10/8/10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7DE274-12B5-9E4E-A44D-06DEE5A34A09}" type="datetimeFigureOut">
              <a:rPr lang="en-US" smtClean="0"/>
              <a:pPr/>
              <a:t>10/8/10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7DE274-12B5-9E4E-A44D-06DEE5A34A09}" type="datetimeFigureOut">
              <a:rPr lang="en-US" smtClean="0"/>
              <a:pPr/>
              <a:t>10/8/10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7DE274-12B5-9E4E-A44D-06DEE5A34A09}" type="datetimeFigureOut">
              <a:rPr lang="en-US" smtClean="0"/>
              <a:pPr/>
              <a:t>10/8/10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7DE274-12B5-9E4E-A44D-06DEE5A34A09}" type="datetimeFigureOut">
              <a:rPr lang="en-US" smtClean="0"/>
              <a:pPr/>
              <a:t>10/8/10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7DE274-12B5-9E4E-A44D-06DEE5A34A09}" type="datetimeFigureOut">
              <a:rPr lang="en-US" smtClean="0"/>
              <a:pPr/>
              <a:t>10/8/10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7DE274-12B5-9E4E-A44D-06DEE5A34A09}" type="datetimeFigureOut">
              <a:rPr lang="en-US" smtClean="0"/>
              <a:pPr/>
              <a:t>10/8/10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7DE274-12B5-9E4E-A44D-06DEE5A34A09}" type="datetimeFigureOut">
              <a:rPr lang="en-US" smtClean="0"/>
              <a:pPr/>
              <a:t>10/8/10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76E4B-069D-A747-AD74-053DBD75EF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7DE274-12B5-9E4E-A44D-06DEE5A34A09}" type="datetimeFigureOut">
              <a:rPr lang="en-US" smtClean="0"/>
              <a:pPr/>
              <a:t>10/8/10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76E4B-069D-A747-AD74-053DBD75EF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First Amendment and The Supreme Court</a:t>
            </a:r>
            <a:endParaRPr lang="en-US" dirty="0"/>
          </a:p>
        </p:txBody>
      </p:sp>
      <p:sp>
        <p:nvSpPr>
          <p:cNvPr id="3" name="Subtitle 2"/>
          <p:cNvSpPr>
            <a:spLocks noGrp="1"/>
          </p:cNvSpPr>
          <p:nvPr>
            <p:ph type="subTitle" idx="1"/>
          </p:nvPr>
        </p:nvSpPr>
        <p:spPr/>
        <p:txBody>
          <a:bodyPr>
            <a:normAutofit fontScale="92500"/>
          </a:bodyPr>
          <a:lstStyle/>
          <a:p>
            <a:r>
              <a:rPr lang="en-US" dirty="0" smtClean="0"/>
              <a:t>Lesson Plan developed for the </a:t>
            </a:r>
          </a:p>
          <a:p>
            <a:r>
              <a:rPr lang="en-US" dirty="0" smtClean="0"/>
              <a:t>Historic </a:t>
            </a:r>
            <a:r>
              <a:rPr lang="en-US" dirty="0" err="1" smtClean="0"/>
              <a:t>Polegreen</a:t>
            </a:r>
            <a:r>
              <a:rPr lang="en-US" dirty="0" smtClean="0"/>
              <a:t> Church Foundation</a:t>
            </a:r>
          </a:p>
          <a:p>
            <a:r>
              <a:rPr lang="en-US" dirty="0" smtClean="0"/>
              <a:t>May, 2010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i="1" dirty="0" smtClean="0"/>
              <a:t>Abington School District </a:t>
            </a:r>
            <a:r>
              <a:rPr lang="en-US" i="1" dirty="0" err="1" smtClean="0"/>
              <a:t>v</a:t>
            </a:r>
            <a:r>
              <a:rPr lang="en-US" i="1" dirty="0" smtClean="0"/>
              <a:t>. </a:t>
            </a:r>
            <a:r>
              <a:rPr lang="en-US" i="1" dirty="0" err="1" smtClean="0"/>
              <a:t>Schempp</a:t>
            </a:r>
            <a:r>
              <a:rPr lang="en-US" dirty="0" smtClean="0"/>
              <a:t>, 1963</a:t>
            </a:r>
            <a:endParaRPr lang="en-US" dirty="0"/>
          </a:p>
        </p:txBody>
      </p:sp>
      <p:sp>
        <p:nvSpPr>
          <p:cNvPr id="3" name="Content Placeholder 2"/>
          <p:cNvSpPr>
            <a:spLocks noGrp="1"/>
          </p:cNvSpPr>
          <p:nvPr>
            <p:ph idx="1"/>
          </p:nvPr>
        </p:nvSpPr>
        <p:spPr>
          <a:xfrm>
            <a:off x="457200" y="1600201"/>
            <a:ext cx="6832600" cy="3505200"/>
          </a:xfrm>
        </p:spPr>
        <p:txBody>
          <a:bodyPr>
            <a:normAutofit fontScale="70000" lnSpcReduction="20000"/>
          </a:bodyPr>
          <a:lstStyle/>
          <a:p>
            <a:r>
              <a:rPr lang="en-US" u="sng" dirty="0" smtClean="0"/>
              <a:t>Background: </a:t>
            </a:r>
          </a:p>
          <a:p>
            <a:pPr lvl="1"/>
            <a:r>
              <a:rPr lang="en-US" dirty="0" smtClean="0"/>
              <a:t>Bible reading in PA  public schools</a:t>
            </a:r>
          </a:p>
          <a:p>
            <a:pPr lvl="1"/>
            <a:r>
              <a:rPr lang="en-US" dirty="0" smtClean="0"/>
              <a:t>Lord’s Prayer following</a:t>
            </a:r>
          </a:p>
          <a:p>
            <a:pPr lvl="1"/>
            <a:r>
              <a:rPr lang="en-US" dirty="0" smtClean="0"/>
              <a:t>Written note</a:t>
            </a:r>
          </a:p>
          <a:p>
            <a:r>
              <a:rPr lang="en-US" u="sng" dirty="0" smtClean="0"/>
              <a:t>Question:</a:t>
            </a:r>
          </a:p>
          <a:p>
            <a:pPr lvl="1"/>
            <a:r>
              <a:rPr lang="en-US" dirty="0" smtClean="0"/>
              <a:t> Was this a violation of the 1</a:t>
            </a:r>
            <a:r>
              <a:rPr lang="en-US" baseline="30000" dirty="0" smtClean="0"/>
              <a:t>st</a:t>
            </a:r>
            <a:r>
              <a:rPr lang="en-US" dirty="0" smtClean="0"/>
              <a:t> and 14</a:t>
            </a:r>
            <a:r>
              <a:rPr lang="en-US" baseline="30000" dirty="0" smtClean="0"/>
              <a:t>th</a:t>
            </a:r>
            <a:r>
              <a:rPr lang="en-US" dirty="0" smtClean="0"/>
              <a:t> Amendments?</a:t>
            </a:r>
          </a:p>
          <a:p>
            <a:r>
              <a:rPr lang="en-US" u="sng" dirty="0" smtClean="0"/>
              <a:t>Ruling:</a:t>
            </a:r>
          </a:p>
          <a:p>
            <a:pPr lvl="1"/>
            <a:r>
              <a:rPr lang="en-US" dirty="0" smtClean="0"/>
              <a:t>Yes.</a:t>
            </a:r>
          </a:p>
          <a:p>
            <a:pPr lvl="1"/>
            <a:r>
              <a:rPr lang="en-US" dirty="0" smtClean="0"/>
              <a:t>Free exercise and establishment clause</a:t>
            </a:r>
          </a:p>
          <a:p>
            <a:pPr lvl="1"/>
            <a:r>
              <a:rPr lang="en-US" dirty="0" smtClean="0"/>
              <a:t>"</a:t>
            </a:r>
            <a:r>
              <a:rPr lang="en-US" i="1" dirty="0" smtClean="0"/>
              <a:t>intended by the State to be so."</a:t>
            </a:r>
            <a:endParaRPr lang="en-US" i="1" dirty="0"/>
          </a:p>
        </p:txBody>
      </p:sp>
      <p:pic>
        <p:nvPicPr>
          <p:cNvPr id="4" name="Picture 3" descr="Picture 2.png"/>
          <p:cNvPicPr>
            <a:picLocks noChangeAspect="1"/>
          </p:cNvPicPr>
          <p:nvPr/>
        </p:nvPicPr>
        <p:blipFill>
          <a:blip r:embed="rId3"/>
          <a:stretch>
            <a:fillRect/>
          </a:stretch>
        </p:blipFill>
        <p:spPr>
          <a:xfrm>
            <a:off x="0" y="4726762"/>
            <a:ext cx="9144000" cy="1476049"/>
          </a:xfrm>
          <a:prstGeom prst="rect">
            <a:avLst/>
          </a:prstGeom>
        </p:spPr>
      </p:pic>
      <p:pic>
        <p:nvPicPr>
          <p:cNvPr id="5" name="Picture 4" descr="200_Ellery_Schempp16years_copy.JPG"/>
          <p:cNvPicPr>
            <a:picLocks noChangeAspect="1"/>
          </p:cNvPicPr>
          <p:nvPr/>
        </p:nvPicPr>
        <p:blipFill>
          <a:blip r:embed="rId4"/>
          <a:stretch>
            <a:fillRect/>
          </a:stretch>
        </p:blipFill>
        <p:spPr>
          <a:xfrm>
            <a:off x="7289800" y="1600201"/>
            <a:ext cx="1854200" cy="2818384"/>
          </a:xfrm>
          <a:prstGeom prst="rect">
            <a:avLst/>
          </a:prstGeom>
        </p:spPr>
      </p:pic>
      <p:sp>
        <p:nvSpPr>
          <p:cNvPr id="6" name="TextBox 5"/>
          <p:cNvSpPr txBox="1"/>
          <p:nvPr/>
        </p:nvSpPr>
        <p:spPr>
          <a:xfrm>
            <a:off x="2250193" y="6373059"/>
            <a:ext cx="4210486" cy="276999"/>
          </a:xfrm>
          <a:prstGeom prst="rect">
            <a:avLst/>
          </a:prstGeom>
          <a:noFill/>
        </p:spPr>
        <p:txBody>
          <a:bodyPr wrap="square" rtlCol="0">
            <a:spAutoFit/>
          </a:bodyPr>
          <a:lstStyle/>
          <a:p>
            <a:r>
              <a:rPr lang="en-US" sz="1200" dirty="0" smtClean="0"/>
              <a:t>Citation: http://www.oyez.org/cases/1960-1969/1962/1962_142</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Lemon </a:t>
            </a:r>
            <a:r>
              <a:rPr lang="en-US" i="1" dirty="0" err="1" smtClean="0"/>
              <a:t>v</a:t>
            </a:r>
            <a:r>
              <a:rPr lang="en-US" i="1" dirty="0" smtClean="0"/>
              <a:t> </a:t>
            </a:r>
            <a:r>
              <a:rPr lang="en-US" i="1" dirty="0" err="1" smtClean="0"/>
              <a:t>Kurtzman</a:t>
            </a:r>
            <a:r>
              <a:rPr lang="en-US" i="1" dirty="0" smtClean="0"/>
              <a:t>, 1971</a:t>
            </a:r>
            <a:endParaRPr lang="en-US" i="1" dirty="0"/>
          </a:p>
        </p:txBody>
      </p:sp>
      <p:sp>
        <p:nvSpPr>
          <p:cNvPr id="3" name="Content Placeholder 2"/>
          <p:cNvSpPr>
            <a:spLocks noGrp="1"/>
          </p:cNvSpPr>
          <p:nvPr>
            <p:ph idx="1"/>
          </p:nvPr>
        </p:nvSpPr>
        <p:spPr>
          <a:xfrm>
            <a:off x="779463" y="1417638"/>
            <a:ext cx="7583487" cy="3505545"/>
          </a:xfrm>
        </p:spPr>
        <p:txBody>
          <a:bodyPr>
            <a:normAutofit fontScale="85000" lnSpcReduction="20000"/>
          </a:bodyPr>
          <a:lstStyle/>
          <a:p>
            <a:r>
              <a:rPr lang="en-US" u="sng" dirty="0" smtClean="0"/>
              <a:t>Background:</a:t>
            </a:r>
          </a:p>
          <a:p>
            <a:pPr lvl="1"/>
            <a:r>
              <a:rPr lang="en-US" dirty="0" smtClean="0"/>
              <a:t>Controversy over law in PA and RI</a:t>
            </a:r>
          </a:p>
          <a:p>
            <a:pPr lvl="1"/>
            <a:r>
              <a:rPr lang="en-US" dirty="0" smtClean="0"/>
              <a:t>State funding to non-public schools (Catholic)</a:t>
            </a:r>
          </a:p>
          <a:p>
            <a:r>
              <a:rPr lang="en-US" u="sng" dirty="0" smtClean="0"/>
              <a:t>Question:</a:t>
            </a:r>
          </a:p>
          <a:p>
            <a:pPr lvl="1"/>
            <a:r>
              <a:rPr lang="en-US" dirty="0" smtClean="0"/>
              <a:t>Did the statutes violate the 1</a:t>
            </a:r>
            <a:r>
              <a:rPr lang="en-US" baseline="30000" dirty="0" smtClean="0"/>
              <a:t>st</a:t>
            </a:r>
            <a:r>
              <a:rPr lang="en-US" dirty="0" smtClean="0"/>
              <a:t> Amendment’s Establishment Clause by giving state $ to "</a:t>
            </a:r>
            <a:r>
              <a:rPr lang="en-US" i="1" dirty="0" smtClean="0"/>
              <a:t>church-related educational institutions"?</a:t>
            </a:r>
          </a:p>
          <a:p>
            <a:r>
              <a:rPr lang="en-US" u="sng" dirty="0" smtClean="0"/>
              <a:t>SUPC Ruling:</a:t>
            </a:r>
          </a:p>
          <a:p>
            <a:pPr lvl="1"/>
            <a:r>
              <a:rPr lang="en-US" dirty="0" smtClean="0"/>
              <a:t>Yes; established the Lemon Test</a:t>
            </a:r>
            <a:endParaRPr lang="en-US" dirty="0"/>
          </a:p>
        </p:txBody>
      </p:sp>
      <p:sp>
        <p:nvSpPr>
          <p:cNvPr id="5" name="TextBox 4"/>
          <p:cNvSpPr txBox="1"/>
          <p:nvPr/>
        </p:nvSpPr>
        <p:spPr>
          <a:xfrm>
            <a:off x="1023205" y="6248808"/>
            <a:ext cx="6969819" cy="276999"/>
          </a:xfrm>
          <a:prstGeom prst="rect">
            <a:avLst/>
          </a:prstGeom>
          <a:noFill/>
        </p:spPr>
        <p:txBody>
          <a:bodyPr wrap="square" rtlCol="0">
            <a:spAutoFit/>
          </a:bodyPr>
          <a:lstStyle/>
          <a:p>
            <a:r>
              <a:rPr lang="en-US" sz="1200" dirty="0" smtClean="0"/>
              <a:t>Citation: http://www.oyez.org/cases/1970-1979/1970/1970_89/</a:t>
            </a:r>
            <a:endParaRPr lang="en-US" sz="1200" dirty="0"/>
          </a:p>
        </p:txBody>
      </p:sp>
      <p:pic>
        <p:nvPicPr>
          <p:cNvPr id="7" name="Picture 6" descr="Picture 3.png"/>
          <p:cNvPicPr>
            <a:picLocks noChangeAspect="1"/>
          </p:cNvPicPr>
          <p:nvPr/>
        </p:nvPicPr>
        <p:blipFill>
          <a:blip r:embed="rId2"/>
          <a:stretch>
            <a:fillRect/>
          </a:stretch>
        </p:blipFill>
        <p:spPr>
          <a:xfrm>
            <a:off x="521721" y="4890078"/>
            <a:ext cx="8165079" cy="13587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7"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45" presetID="37" presetClass="entr" presetSubtype="0" fill="hold" grpId="0" nodeType="with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Lemon Test</a:t>
            </a:r>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a secular legislative purpose</a:t>
            </a:r>
          </a:p>
          <a:p>
            <a:pPr marL="457200" indent="-457200">
              <a:buAutoNum type="arabicPeriod"/>
            </a:pPr>
            <a:r>
              <a:rPr lang="en-US" dirty="0" smtClean="0"/>
              <a:t>not have the primary effect of either advancing or inhibiting religion</a:t>
            </a:r>
          </a:p>
          <a:p>
            <a:pPr>
              <a:buNone/>
            </a:pPr>
            <a:r>
              <a:rPr lang="en-US" dirty="0" smtClean="0"/>
              <a:t>3.   not result in an "excessive government entanglement"        with religion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Wallace </a:t>
            </a:r>
            <a:r>
              <a:rPr lang="en-US" i="1" dirty="0" err="1" smtClean="0"/>
              <a:t>v</a:t>
            </a:r>
            <a:r>
              <a:rPr lang="en-US" i="1" dirty="0" smtClean="0"/>
              <a:t>. </a:t>
            </a:r>
            <a:r>
              <a:rPr lang="en-US" i="1" dirty="0" err="1" smtClean="0"/>
              <a:t>Jaffree</a:t>
            </a:r>
            <a:r>
              <a:rPr lang="en-US" dirty="0" smtClean="0"/>
              <a:t>, 1985</a:t>
            </a:r>
            <a:endParaRPr lang="en-US" dirty="0"/>
          </a:p>
        </p:txBody>
      </p:sp>
      <p:sp>
        <p:nvSpPr>
          <p:cNvPr id="3" name="Content Placeholder 2"/>
          <p:cNvSpPr>
            <a:spLocks noGrp="1"/>
          </p:cNvSpPr>
          <p:nvPr>
            <p:ph idx="1"/>
          </p:nvPr>
        </p:nvSpPr>
        <p:spPr>
          <a:xfrm>
            <a:off x="457200" y="1600201"/>
            <a:ext cx="8229600" cy="3129138"/>
          </a:xfrm>
        </p:spPr>
        <p:txBody>
          <a:bodyPr>
            <a:normAutofit fontScale="92500" lnSpcReduction="20000"/>
          </a:bodyPr>
          <a:lstStyle/>
          <a:p>
            <a:r>
              <a:rPr lang="en-US" dirty="0" smtClean="0"/>
              <a:t>Background:</a:t>
            </a:r>
          </a:p>
          <a:p>
            <a:pPr lvl="1"/>
            <a:r>
              <a:rPr lang="en-US" dirty="0" smtClean="0"/>
              <a:t>AL law, authorized teachers to conduct prayer during school day</a:t>
            </a:r>
          </a:p>
          <a:p>
            <a:r>
              <a:rPr lang="en-US" dirty="0" smtClean="0"/>
              <a:t>Question:</a:t>
            </a:r>
          </a:p>
          <a:p>
            <a:pPr lvl="1"/>
            <a:r>
              <a:rPr lang="en-US" dirty="0" smtClean="0"/>
              <a:t>Did the AL law violate the constitution?</a:t>
            </a:r>
          </a:p>
          <a:p>
            <a:r>
              <a:rPr lang="en-US" dirty="0" smtClean="0"/>
              <a:t>Ruling:</a:t>
            </a:r>
          </a:p>
          <a:p>
            <a:pPr lvl="1"/>
            <a:r>
              <a:rPr lang="en-US" dirty="0" smtClean="0"/>
              <a:t>Yes, it was an affirmative endorsement of religion </a:t>
            </a:r>
          </a:p>
          <a:p>
            <a:endParaRPr lang="en-US" dirty="0"/>
          </a:p>
        </p:txBody>
      </p:sp>
      <p:pic>
        <p:nvPicPr>
          <p:cNvPr id="4" name="Picture 3" descr="Picture 1.png"/>
          <p:cNvPicPr>
            <a:picLocks noChangeAspect="1"/>
          </p:cNvPicPr>
          <p:nvPr/>
        </p:nvPicPr>
        <p:blipFill>
          <a:blip r:embed="rId2"/>
          <a:stretch>
            <a:fillRect/>
          </a:stretch>
        </p:blipFill>
        <p:spPr>
          <a:xfrm>
            <a:off x="457200" y="4953814"/>
            <a:ext cx="8215873" cy="1396825"/>
          </a:xfrm>
          <a:prstGeom prst="rect">
            <a:avLst/>
          </a:prstGeom>
        </p:spPr>
      </p:pic>
      <p:sp>
        <p:nvSpPr>
          <p:cNvPr id="5" name="TextBox 4"/>
          <p:cNvSpPr txBox="1"/>
          <p:nvPr/>
        </p:nvSpPr>
        <p:spPr>
          <a:xfrm>
            <a:off x="1767022" y="6489138"/>
            <a:ext cx="4555607" cy="276999"/>
          </a:xfrm>
          <a:prstGeom prst="rect">
            <a:avLst/>
          </a:prstGeom>
          <a:noFill/>
        </p:spPr>
        <p:txBody>
          <a:bodyPr wrap="square" rtlCol="0">
            <a:spAutoFit/>
          </a:bodyPr>
          <a:lstStyle/>
          <a:p>
            <a:r>
              <a:rPr lang="en-US" sz="1200" dirty="0" smtClean="0"/>
              <a:t>Citation: http://www.oyez.org/cases/1980-1989/1984/1984_83_812</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Amendment</a:t>
            </a:r>
            <a:endParaRPr lang="en-US" dirty="0"/>
          </a:p>
        </p:txBody>
      </p:sp>
      <p:sp>
        <p:nvSpPr>
          <p:cNvPr id="3" name="Content Placeholder 2"/>
          <p:cNvSpPr>
            <a:spLocks noGrp="1"/>
          </p:cNvSpPr>
          <p:nvPr>
            <p:ph idx="1"/>
          </p:nvPr>
        </p:nvSpPr>
        <p:spPr>
          <a:xfrm>
            <a:off x="457200" y="1600200"/>
            <a:ext cx="8229600" cy="3866872"/>
          </a:xfrm>
        </p:spPr>
        <p:txBody>
          <a:bodyPr>
            <a:normAutofit fontScale="92500" lnSpcReduction="20000"/>
          </a:bodyPr>
          <a:lstStyle/>
          <a:p>
            <a:r>
              <a:rPr lang="en-US" i="1" dirty="0"/>
              <a:t>Congress shall make no law respecting an </a:t>
            </a:r>
            <a:r>
              <a:rPr lang="en-US" i="1" u="sng" dirty="0">
                <a:solidFill>
                  <a:srgbClr val="008000"/>
                </a:solidFill>
              </a:rPr>
              <a:t>establishment of religion</a:t>
            </a:r>
            <a:r>
              <a:rPr lang="en-US" i="1" dirty="0"/>
              <a:t>, or </a:t>
            </a:r>
            <a:r>
              <a:rPr lang="en-US" i="1" u="sng" dirty="0">
                <a:solidFill>
                  <a:srgbClr val="008000"/>
                </a:solidFill>
              </a:rPr>
              <a:t>prohibiting the free exercise thereof</a:t>
            </a:r>
            <a:r>
              <a:rPr lang="en-US" i="1" dirty="0"/>
              <a:t>; or abridging the freedom of speech, or of the press; or the right of the people peaceably to assemble, and to petition the Government for a redress of grievances</a:t>
            </a:r>
            <a:r>
              <a:rPr lang="en-US" i="1" dirty="0" smtClean="0"/>
              <a:t>.</a:t>
            </a:r>
          </a:p>
          <a:p>
            <a:pPr>
              <a:buNone/>
            </a:pPr>
            <a:endParaRPr lang="en-US" i="1" dirty="0" smtClean="0"/>
          </a:p>
          <a:p>
            <a:r>
              <a:rPr lang="en-US" sz="2595" dirty="0" smtClean="0"/>
              <a:t>Ratified by the United States</a:t>
            </a:r>
          </a:p>
          <a:p>
            <a:r>
              <a:rPr lang="en-US" sz="2595" dirty="0" smtClean="0"/>
              <a:t>December 15, 1791 on the vote of Virginia’s General Assembly</a:t>
            </a:r>
          </a:p>
          <a:p>
            <a:r>
              <a:rPr lang="en-US" sz="2118" dirty="0" smtClean="0"/>
              <a:t>Citation: http://</a:t>
            </a:r>
            <a:r>
              <a:rPr lang="en-US" sz="2118" dirty="0" err="1" smtClean="0"/>
              <a:t>topics.law.cornell.edu/constitution/billofrights</a:t>
            </a:r>
            <a:endParaRPr lang="en-US" sz="2118"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Virginia Statute for Religious Freedom</a:t>
            </a:r>
            <a:endParaRPr lang="en-US" dirty="0"/>
          </a:p>
        </p:txBody>
      </p:sp>
      <p:sp>
        <p:nvSpPr>
          <p:cNvPr id="3" name="Content Placeholder 2"/>
          <p:cNvSpPr>
            <a:spLocks noGrp="1"/>
          </p:cNvSpPr>
          <p:nvPr>
            <p:ph idx="1"/>
          </p:nvPr>
        </p:nvSpPr>
        <p:spPr/>
        <p:txBody>
          <a:bodyPr>
            <a:normAutofit fontScale="77500" lnSpcReduction="20000"/>
          </a:bodyPr>
          <a:lstStyle/>
          <a:p>
            <a:r>
              <a:rPr lang="en-US" i="1" dirty="0" smtClean="0"/>
              <a:t>…Be </a:t>
            </a:r>
            <a:r>
              <a:rPr lang="en-US" i="1" dirty="0"/>
              <a:t>it enacted by General Assembly that no man shall be compelled to frequent or support any religious worship, place, or ministry whatsoever, nor shall be enforced, restrained, molested, or </a:t>
            </a:r>
            <a:r>
              <a:rPr lang="en-US" i="1" dirty="0" err="1"/>
              <a:t>burthened</a:t>
            </a:r>
            <a:r>
              <a:rPr lang="en-US" i="1" dirty="0"/>
              <a:t> in his body or goods, nor shall otherwise suffer on account of his religious opinions or belief, but that all men shall be </a:t>
            </a:r>
            <a:r>
              <a:rPr lang="en-US" i="1" dirty="0">
                <a:solidFill>
                  <a:srgbClr val="008000"/>
                </a:solidFill>
              </a:rPr>
              <a:t>free to profess, and by argument to maintain, their opinions in matters of Religion, </a:t>
            </a:r>
            <a:r>
              <a:rPr lang="en-US" i="1" dirty="0"/>
              <a:t>and that the same shall in no wise diminish, enlarge or affect their civil </a:t>
            </a:r>
            <a:r>
              <a:rPr lang="en-US" i="1" dirty="0" smtClean="0"/>
              <a:t>capacities…</a:t>
            </a:r>
          </a:p>
          <a:p>
            <a:pPr>
              <a:buNone/>
            </a:pPr>
            <a:endParaRPr lang="en-US" i="1" dirty="0" smtClean="0"/>
          </a:p>
          <a:p>
            <a:r>
              <a:rPr lang="en-US" dirty="0" smtClean="0"/>
              <a:t>Adopted in 1786 by the Virginia General Assembly</a:t>
            </a:r>
          </a:p>
          <a:p>
            <a:r>
              <a:rPr lang="en-US" dirty="0" smtClean="0"/>
              <a:t>Drafted by Thomas Jefferson</a:t>
            </a:r>
          </a:p>
          <a:p>
            <a:r>
              <a:rPr lang="en-US" sz="2571" dirty="0" err="1" smtClean="0"/>
              <a:t>Citation:http://www.lva.virginia.gov/lib-edu/education/bor/vsrftext.htm</a:t>
            </a:r>
            <a:endParaRPr lang="en-US" sz="257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Virginia Declaration of Rights</a:t>
            </a:r>
            <a:endParaRPr lang="en-US" dirty="0"/>
          </a:p>
        </p:txBody>
      </p:sp>
      <p:sp>
        <p:nvSpPr>
          <p:cNvPr id="3" name="Content Placeholder 2"/>
          <p:cNvSpPr>
            <a:spLocks noGrp="1"/>
          </p:cNvSpPr>
          <p:nvPr>
            <p:ph idx="1"/>
          </p:nvPr>
        </p:nvSpPr>
        <p:spPr>
          <a:xfrm>
            <a:off x="457200" y="1600200"/>
            <a:ext cx="8229600" cy="5026554"/>
          </a:xfrm>
        </p:spPr>
        <p:txBody>
          <a:bodyPr>
            <a:normAutofit fontScale="92500" lnSpcReduction="20000"/>
          </a:bodyPr>
          <a:lstStyle/>
          <a:p>
            <a:r>
              <a:rPr lang="en-US" i="1" dirty="0" smtClean="0"/>
              <a:t>XVI -  That religion, or the duty which we owe to our Creator and the manner of discharging it, can be directed by reason and conviction, not by force or violence; and therefore, </a:t>
            </a:r>
            <a:r>
              <a:rPr lang="en-US" i="1" dirty="0" smtClean="0">
                <a:solidFill>
                  <a:srgbClr val="008000"/>
                </a:solidFill>
              </a:rPr>
              <a:t>all men are equally entitled to the free exercise of religion</a:t>
            </a:r>
            <a:r>
              <a:rPr lang="en-US" i="1" dirty="0" smtClean="0"/>
              <a:t>, according to the dictates of conscience; and that it is the mutual duty of all to practice Christian forbearance, love, and charity towards each other.</a:t>
            </a:r>
          </a:p>
          <a:p>
            <a:pPr>
              <a:buNone/>
            </a:pPr>
            <a:endParaRPr lang="en-US" i="1" dirty="0" smtClean="0"/>
          </a:p>
          <a:p>
            <a:r>
              <a:rPr lang="en-US" sz="2588" dirty="0" smtClean="0"/>
              <a:t>Adopted June 12, 1776 by Virginia Convention of Delegates</a:t>
            </a:r>
          </a:p>
          <a:p>
            <a:r>
              <a:rPr lang="en-US" sz="2588" dirty="0" smtClean="0"/>
              <a:t>Drafted by George Mason</a:t>
            </a:r>
          </a:p>
          <a:p>
            <a:r>
              <a:rPr lang="en-US" sz="1946" dirty="0" smtClean="0"/>
              <a:t>Citation: http://avalon.law.yale.edu/18th_century/virginia.asp</a:t>
            </a:r>
            <a:endParaRPr lang="en-US" sz="1946"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Amendment</a:t>
            </a:r>
            <a:endParaRPr lang="en-US" dirty="0"/>
          </a:p>
        </p:txBody>
      </p:sp>
      <p:sp>
        <p:nvSpPr>
          <p:cNvPr id="3" name="Content Placeholder 2"/>
          <p:cNvSpPr>
            <a:spLocks noGrp="1"/>
          </p:cNvSpPr>
          <p:nvPr>
            <p:ph idx="1"/>
          </p:nvPr>
        </p:nvSpPr>
        <p:spPr>
          <a:xfrm>
            <a:off x="457200" y="1600200"/>
            <a:ext cx="8229600" cy="3866872"/>
          </a:xfrm>
        </p:spPr>
        <p:txBody>
          <a:bodyPr>
            <a:normAutofit fontScale="92500" lnSpcReduction="20000"/>
          </a:bodyPr>
          <a:lstStyle/>
          <a:p>
            <a:r>
              <a:rPr lang="en-US" i="1" dirty="0"/>
              <a:t>Congress shall make no law respecting an </a:t>
            </a:r>
            <a:r>
              <a:rPr lang="en-US" i="1" u="sng" dirty="0">
                <a:solidFill>
                  <a:srgbClr val="008000"/>
                </a:solidFill>
              </a:rPr>
              <a:t>establishment of religion</a:t>
            </a:r>
            <a:r>
              <a:rPr lang="en-US" i="1" dirty="0"/>
              <a:t>, or </a:t>
            </a:r>
            <a:r>
              <a:rPr lang="en-US" i="1" u="sng" dirty="0">
                <a:solidFill>
                  <a:srgbClr val="008000"/>
                </a:solidFill>
              </a:rPr>
              <a:t>prohibiting the free exercise thereof</a:t>
            </a:r>
            <a:r>
              <a:rPr lang="en-US" i="1" dirty="0"/>
              <a:t>; or abridging the freedom of speech, or of the press; or the right of the people peaceably to assemble, and to petition the Government for a redress of grievances</a:t>
            </a:r>
            <a:r>
              <a:rPr lang="en-US" i="1" dirty="0" smtClean="0"/>
              <a:t>.</a:t>
            </a:r>
          </a:p>
          <a:p>
            <a:pPr>
              <a:buNone/>
            </a:pPr>
            <a:endParaRPr lang="en-US" i="1" dirty="0" smtClean="0"/>
          </a:p>
          <a:p>
            <a:r>
              <a:rPr lang="en-US" sz="2595" dirty="0" smtClean="0"/>
              <a:t>Ratified by the United States</a:t>
            </a:r>
          </a:p>
          <a:p>
            <a:r>
              <a:rPr lang="en-US" sz="2595" dirty="0" smtClean="0"/>
              <a:t>December 15, 1791</a:t>
            </a:r>
          </a:p>
          <a:p>
            <a:r>
              <a:rPr lang="en-US" sz="2118" dirty="0" smtClean="0"/>
              <a:t>Citation: http://</a:t>
            </a:r>
            <a:r>
              <a:rPr lang="en-US" sz="2118" dirty="0" err="1" smtClean="0"/>
              <a:t>topics.law.cornell.edu/constitution/billofrights</a:t>
            </a:r>
            <a:endParaRPr lang="en-US" sz="2118"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6198"/>
            <a:ext cx="7772400" cy="731308"/>
          </a:xfrm>
        </p:spPr>
        <p:txBody>
          <a:bodyPr>
            <a:noAutofit/>
          </a:bodyPr>
          <a:lstStyle/>
          <a:p>
            <a:r>
              <a:rPr lang="en-US" dirty="0" smtClean="0"/>
              <a:t>The Supreme Court</a:t>
            </a:r>
            <a:endParaRPr lang="en-US" dirty="0"/>
          </a:p>
        </p:txBody>
      </p:sp>
      <p:sp>
        <p:nvSpPr>
          <p:cNvPr id="5" name="Subtitle 4"/>
          <p:cNvSpPr>
            <a:spLocks noGrp="1"/>
          </p:cNvSpPr>
          <p:nvPr>
            <p:ph type="subTitle" idx="1"/>
          </p:nvPr>
        </p:nvSpPr>
        <p:spPr>
          <a:xfrm>
            <a:off x="372533" y="4317982"/>
            <a:ext cx="8568267" cy="2252133"/>
          </a:xfrm>
        </p:spPr>
        <p:txBody>
          <a:bodyPr>
            <a:normAutofit lnSpcReduction="10000"/>
          </a:bodyPr>
          <a:lstStyle/>
          <a:p>
            <a:r>
              <a:rPr lang="en-US" smtClean="0"/>
              <a:t>Three Important </a:t>
            </a:r>
            <a:r>
              <a:rPr lang="en-US" dirty="0" smtClean="0"/>
              <a:t>Cases:</a:t>
            </a:r>
          </a:p>
          <a:p>
            <a:r>
              <a:rPr lang="en-US" i="1" dirty="0" smtClean="0"/>
              <a:t>Abington School District </a:t>
            </a:r>
            <a:r>
              <a:rPr lang="en-US" i="1" dirty="0" err="1" smtClean="0"/>
              <a:t>v</a:t>
            </a:r>
            <a:r>
              <a:rPr lang="en-US" i="1" dirty="0" smtClean="0"/>
              <a:t> </a:t>
            </a:r>
            <a:r>
              <a:rPr lang="en-US" i="1" dirty="0" err="1" smtClean="0"/>
              <a:t>Schempp</a:t>
            </a:r>
            <a:r>
              <a:rPr lang="en-US" i="1" dirty="0" smtClean="0"/>
              <a:t>, 1963</a:t>
            </a:r>
          </a:p>
          <a:p>
            <a:r>
              <a:rPr lang="en-US" i="1" dirty="0" smtClean="0"/>
              <a:t>Lemon </a:t>
            </a:r>
            <a:r>
              <a:rPr lang="en-US" i="1" dirty="0" err="1" smtClean="0"/>
              <a:t>v</a:t>
            </a:r>
            <a:r>
              <a:rPr lang="en-US" i="1" dirty="0" smtClean="0"/>
              <a:t> </a:t>
            </a:r>
            <a:r>
              <a:rPr lang="en-US" i="1" dirty="0" err="1" smtClean="0"/>
              <a:t>Kurtzman</a:t>
            </a:r>
            <a:r>
              <a:rPr lang="en-US" i="1" dirty="0" smtClean="0"/>
              <a:t>, 1971</a:t>
            </a:r>
          </a:p>
          <a:p>
            <a:r>
              <a:rPr lang="en-US" i="1" dirty="0" smtClean="0"/>
              <a:t>Wallace </a:t>
            </a:r>
            <a:r>
              <a:rPr lang="en-US" i="1" dirty="0" err="1" smtClean="0"/>
              <a:t>v</a:t>
            </a:r>
            <a:r>
              <a:rPr lang="en-US" i="1" dirty="0" smtClean="0"/>
              <a:t> </a:t>
            </a:r>
            <a:r>
              <a:rPr lang="en-US" i="1" dirty="0" err="1" smtClean="0"/>
              <a:t>Jaffree</a:t>
            </a:r>
            <a:r>
              <a:rPr lang="en-US" i="1" dirty="0" smtClean="0"/>
              <a:t>, 1985</a:t>
            </a:r>
            <a:endParaRPr lang="en-US" i="1" dirty="0"/>
          </a:p>
        </p:txBody>
      </p:sp>
      <p:pic>
        <p:nvPicPr>
          <p:cNvPr id="6" name="Picture 5" descr="SupremeCourtSO000736.jpg"/>
          <p:cNvPicPr>
            <a:picLocks noChangeAspect="1"/>
          </p:cNvPicPr>
          <p:nvPr/>
        </p:nvPicPr>
        <p:blipFill>
          <a:blip r:embed="rId2"/>
          <a:stretch>
            <a:fillRect/>
          </a:stretch>
        </p:blipFill>
        <p:spPr>
          <a:xfrm>
            <a:off x="2167467" y="897506"/>
            <a:ext cx="5198533" cy="343474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Everson </a:t>
            </a:r>
            <a:r>
              <a:rPr lang="en-US" i="1" dirty="0" err="1" smtClean="0"/>
              <a:t>v</a:t>
            </a:r>
            <a:r>
              <a:rPr lang="en-US" i="1" dirty="0" smtClean="0"/>
              <a:t> Board of Education</a:t>
            </a:r>
            <a:r>
              <a:rPr lang="en-US" dirty="0" smtClean="0"/>
              <a:t>, 1947</a:t>
            </a:r>
            <a:endParaRPr lang="en-US" dirty="0"/>
          </a:p>
        </p:txBody>
      </p:sp>
      <p:sp>
        <p:nvSpPr>
          <p:cNvPr id="3" name="Content Placeholder 2"/>
          <p:cNvSpPr>
            <a:spLocks noGrp="1"/>
          </p:cNvSpPr>
          <p:nvPr>
            <p:ph idx="1"/>
          </p:nvPr>
        </p:nvSpPr>
        <p:spPr>
          <a:xfrm>
            <a:off x="457200" y="1600200"/>
            <a:ext cx="8229600" cy="4314371"/>
          </a:xfrm>
        </p:spPr>
        <p:txBody>
          <a:bodyPr>
            <a:normAutofit fontScale="85000" lnSpcReduction="10000"/>
          </a:bodyPr>
          <a:lstStyle/>
          <a:p>
            <a:r>
              <a:rPr lang="en-US" dirty="0" smtClean="0"/>
              <a:t>Background:</a:t>
            </a:r>
          </a:p>
          <a:p>
            <a:pPr lvl="1"/>
            <a:r>
              <a:rPr lang="en-US" dirty="0" smtClean="0"/>
              <a:t>A NJ law allowed for reimbursement for parents who sent their children to parochial schools on public transportation</a:t>
            </a:r>
          </a:p>
          <a:p>
            <a:r>
              <a:rPr lang="en-US" dirty="0" smtClean="0"/>
              <a:t>Question:</a:t>
            </a:r>
          </a:p>
          <a:p>
            <a:pPr lvl="1"/>
            <a:r>
              <a:rPr lang="en-US" dirty="0" smtClean="0"/>
              <a:t>Did the NJ statute violate the Establishment Clause of the First Amendment?</a:t>
            </a:r>
          </a:p>
          <a:p>
            <a:r>
              <a:rPr lang="en-US" dirty="0" smtClean="0"/>
              <a:t>Ruling:</a:t>
            </a:r>
          </a:p>
          <a:p>
            <a:pPr lvl="1"/>
            <a:r>
              <a:rPr lang="en-US" dirty="0" smtClean="0"/>
              <a:t>No, services like busing and police protection for parochial schools are separate and therefore constitutional; Justices used Jefferson’s “wall of separation” claim</a:t>
            </a:r>
            <a:endParaRPr lang="en-US" dirty="0"/>
          </a:p>
        </p:txBody>
      </p:sp>
      <p:sp>
        <p:nvSpPr>
          <p:cNvPr id="5" name="TextBox 4"/>
          <p:cNvSpPr txBox="1"/>
          <p:nvPr/>
        </p:nvSpPr>
        <p:spPr>
          <a:xfrm>
            <a:off x="1270000" y="5965763"/>
            <a:ext cx="6237605" cy="369332"/>
          </a:xfrm>
          <a:prstGeom prst="rect">
            <a:avLst/>
          </a:prstGeom>
          <a:noFill/>
        </p:spPr>
        <p:txBody>
          <a:bodyPr wrap="none" rtlCol="0">
            <a:spAutoFit/>
          </a:bodyPr>
          <a:lstStyle/>
          <a:p>
            <a:r>
              <a:rPr lang="en-US" dirty="0" smtClean="0"/>
              <a:t>Citation: http://www.oyez.org/cases/1940-1949/1946/1946_52/</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Amendment</a:t>
            </a:r>
            <a:endParaRPr lang="en-US" dirty="0"/>
          </a:p>
        </p:txBody>
      </p:sp>
      <p:sp>
        <p:nvSpPr>
          <p:cNvPr id="3" name="Content Placeholder 2"/>
          <p:cNvSpPr>
            <a:spLocks noGrp="1"/>
          </p:cNvSpPr>
          <p:nvPr>
            <p:ph idx="1"/>
          </p:nvPr>
        </p:nvSpPr>
        <p:spPr>
          <a:xfrm>
            <a:off x="457200" y="1600200"/>
            <a:ext cx="8229600" cy="3866872"/>
          </a:xfrm>
        </p:spPr>
        <p:txBody>
          <a:bodyPr>
            <a:normAutofit fontScale="92500" lnSpcReduction="20000"/>
          </a:bodyPr>
          <a:lstStyle/>
          <a:p>
            <a:r>
              <a:rPr lang="en-US" sz="3459" i="1" u="sng" dirty="0">
                <a:solidFill>
                  <a:srgbClr val="008000"/>
                </a:solidFill>
              </a:rPr>
              <a:t>Congress shall make no law respecting an establishment of religion</a:t>
            </a:r>
            <a:r>
              <a:rPr lang="en-US" i="1" dirty="0"/>
              <a:t>, or prohibiting the free exercise thereof; or abridging the freedom of speech, or of the press; or the right of the people peaceably to assemble, and to petition the Government for a redress of grievances</a:t>
            </a:r>
            <a:r>
              <a:rPr lang="en-US" i="1" dirty="0" smtClean="0"/>
              <a:t>.</a:t>
            </a:r>
          </a:p>
          <a:p>
            <a:pPr>
              <a:buNone/>
            </a:pPr>
            <a:endParaRPr lang="en-US" i="1" dirty="0" smtClean="0"/>
          </a:p>
          <a:p>
            <a:r>
              <a:rPr lang="en-US" sz="2595" dirty="0" smtClean="0"/>
              <a:t>Ratified by the United States</a:t>
            </a:r>
          </a:p>
          <a:p>
            <a:r>
              <a:rPr lang="en-US" sz="2595" dirty="0" smtClean="0"/>
              <a:t>December 15, 1791</a:t>
            </a:r>
          </a:p>
          <a:p>
            <a:r>
              <a:rPr lang="en-US" sz="2118" dirty="0" smtClean="0"/>
              <a:t>Citation: http://</a:t>
            </a:r>
            <a:r>
              <a:rPr lang="en-US" sz="2118" dirty="0" err="1" smtClean="0"/>
              <a:t>topics.law.cornell.edu/constitution/billofrights</a:t>
            </a:r>
            <a:endParaRPr lang="en-US" sz="2118"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Engel </a:t>
            </a:r>
            <a:r>
              <a:rPr lang="en-US" i="1" dirty="0" err="1" smtClean="0"/>
              <a:t>v</a:t>
            </a:r>
            <a:r>
              <a:rPr lang="en-US" i="1" dirty="0" smtClean="0"/>
              <a:t>. Vitale</a:t>
            </a:r>
            <a:r>
              <a:rPr lang="en-US" dirty="0" smtClean="0"/>
              <a:t>, 1962</a:t>
            </a:r>
            <a:endParaRPr lang="en-US" dirty="0"/>
          </a:p>
        </p:txBody>
      </p:sp>
      <p:sp>
        <p:nvSpPr>
          <p:cNvPr id="6" name="Content Placeholder 5"/>
          <p:cNvSpPr>
            <a:spLocks noGrp="1"/>
          </p:cNvSpPr>
          <p:nvPr>
            <p:ph idx="1"/>
          </p:nvPr>
        </p:nvSpPr>
        <p:spPr>
          <a:xfrm>
            <a:off x="779463" y="1460898"/>
            <a:ext cx="7583487" cy="3644502"/>
          </a:xfrm>
        </p:spPr>
        <p:txBody>
          <a:bodyPr>
            <a:normAutofit fontScale="92500"/>
          </a:bodyPr>
          <a:lstStyle/>
          <a:p>
            <a:r>
              <a:rPr lang="en-US" dirty="0" smtClean="0"/>
              <a:t>Background:</a:t>
            </a:r>
          </a:p>
          <a:p>
            <a:pPr lvl="1"/>
            <a:r>
              <a:rPr lang="en-US" dirty="0" smtClean="0"/>
              <a:t>NY Board of Regents allowed a short prayer at start of school</a:t>
            </a:r>
          </a:p>
          <a:p>
            <a:r>
              <a:rPr lang="en-US" dirty="0" smtClean="0"/>
              <a:t>Question:</a:t>
            </a:r>
          </a:p>
          <a:p>
            <a:pPr lvl="1"/>
            <a:r>
              <a:rPr lang="en-US" dirty="0" smtClean="0"/>
              <a:t>Does the reading violate the First Amendment?</a:t>
            </a:r>
          </a:p>
          <a:p>
            <a:r>
              <a:rPr lang="en-US" dirty="0" smtClean="0"/>
              <a:t>Ruling:</a:t>
            </a:r>
          </a:p>
          <a:p>
            <a:pPr lvl="1"/>
            <a:r>
              <a:rPr lang="en-US" dirty="0" smtClean="0"/>
              <a:t>Yes, promotion of religion</a:t>
            </a:r>
            <a:endParaRPr lang="en-US" dirty="0"/>
          </a:p>
        </p:txBody>
      </p:sp>
      <p:pic>
        <p:nvPicPr>
          <p:cNvPr id="4" name="Picture 3" descr="Picture 10.png"/>
          <p:cNvPicPr>
            <a:picLocks noChangeAspect="1"/>
          </p:cNvPicPr>
          <p:nvPr/>
        </p:nvPicPr>
        <p:blipFill>
          <a:blip r:embed="rId3"/>
          <a:stretch>
            <a:fillRect/>
          </a:stretch>
        </p:blipFill>
        <p:spPr>
          <a:xfrm>
            <a:off x="0" y="4889811"/>
            <a:ext cx="9144000" cy="1384698"/>
          </a:xfrm>
          <a:prstGeom prst="rect">
            <a:avLst/>
          </a:prstGeom>
        </p:spPr>
      </p:pic>
      <p:sp>
        <p:nvSpPr>
          <p:cNvPr id="5" name="TextBox 4"/>
          <p:cNvSpPr txBox="1"/>
          <p:nvPr/>
        </p:nvSpPr>
        <p:spPr>
          <a:xfrm>
            <a:off x="1397000" y="6419334"/>
            <a:ext cx="6263253" cy="369332"/>
          </a:xfrm>
          <a:prstGeom prst="rect">
            <a:avLst/>
          </a:prstGeom>
          <a:noFill/>
        </p:spPr>
        <p:txBody>
          <a:bodyPr wrap="none" rtlCol="0">
            <a:spAutoFit/>
          </a:bodyPr>
          <a:lstStyle/>
          <a:p>
            <a:r>
              <a:rPr lang="en-US" dirty="0" smtClean="0"/>
              <a:t>Citation: http://www.oyez.org/cases/1960-1969/1961/1961_468</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195</TotalTime>
  <Words>1199</Words>
  <Application>Microsoft Macintosh PowerPoint</Application>
  <PresentationFormat>On-screen Show (4:3)</PresentationFormat>
  <Paragraphs>101</Paragraphs>
  <Slides>13</Slides>
  <Notes>6</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The First Amendment and The Supreme Court</vt:lpstr>
      <vt:lpstr>The First Amendment</vt:lpstr>
      <vt:lpstr>Virginia Statute for Religious Freedom</vt:lpstr>
      <vt:lpstr>Virginia Declaration of Rights</vt:lpstr>
      <vt:lpstr>The First Amendment</vt:lpstr>
      <vt:lpstr>The Supreme Court</vt:lpstr>
      <vt:lpstr>Everson v Board of Education, 1947</vt:lpstr>
      <vt:lpstr>The First Amendment</vt:lpstr>
      <vt:lpstr>Engel v. Vitale, 1962</vt:lpstr>
      <vt:lpstr>Abington School District v. Schempp, 1963</vt:lpstr>
      <vt:lpstr>Lemon v Kurtzman, 1971</vt:lpstr>
      <vt:lpstr>Lemon Test</vt:lpstr>
      <vt:lpstr>Wallace v. Jaffree, 1985</vt:lpstr>
    </vt:vector>
  </TitlesOfParts>
  <Company>St. Catherine's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First Amendment and The Supreme Court</dc:title>
  <dc:creator>Teacher Catherines</dc:creator>
  <cp:lastModifiedBy>Farrah Graham</cp:lastModifiedBy>
  <cp:revision>9</cp:revision>
  <dcterms:created xsi:type="dcterms:W3CDTF">2010-10-08T19:07:58Z</dcterms:created>
  <dcterms:modified xsi:type="dcterms:W3CDTF">2010-10-08T19:09:15Z</dcterms:modified>
</cp:coreProperties>
</file>